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12"/>
  </p:notesMasterIdLst>
  <p:sldIdLst>
    <p:sldId id="286" r:id="rId2"/>
    <p:sldId id="296" r:id="rId3"/>
    <p:sldId id="301" r:id="rId4"/>
    <p:sldId id="302" r:id="rId5"/>
    <p:sldId id="303" r:id="rId6"/>
    <p:sldId id="304" r:id="rId7"/>
    <p:sldId id="305" r:id="rId8"/>
    <p:sldId id="306" r:id="rId9"/>
    <p:sldId id="308" r:id="rId10"/>
    <p:sldId id="309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6314C71-5AC5-4F28-84C5-A4CE16E3A260}">
  <a:tblStyle styleId="{66314C71-5AC5-4F28-84C5-A4CE16E3A260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F4FE179B-C15B-414E-A9F7-6D480E14ED2A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179A48E6-5493-4F95-966F-E5C09BA36F65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DF947E88-BF6C-462A-98E8-1F38512827C2}" styleName="Table_3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24A48BD3-52BB-4A75-B8E9-2880B44145CD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F5E4D284-B577-4D0B-AEF6-910992988D15}" styleName="Table_5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1E81B37-BC4B-4ABB-A4A7-58143F383E3A}" styleName="Table_6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DF3B25AD-7F01-458D-BED7-0F301BE62D10}" styleName="Table_7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2F62941E-6C6D-4A6F-9301-E12EF06143E2}" styleName="Table_8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B1C0E9DA-678B-4B5D-AC6A-FB92FB3E2989}" styleName="Table_9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D22E4687-E4CD-4F91-8E51-5669303E64DF}" styleName="Table_1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A80053EF-534D-4D63-80BD-C1AFF64A7C3A}" styleName="Table_1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473139C1-BCEC-4651-89F3-3C7DFAA81A8D}" styleName="Table_1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A4EB5F47-4482-4C28-80C7-69B5AA2310C3}" styleName="Table_13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C18FF720-5B75-4A05-B759-6358E8484B79}" styleName="Table_1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77B1EC3-A7F4-4AF1-A26C-7D11584B7A57}" styleName="Table_15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039FFE3D-E949-4F82-918A-C702A0B54A8E}" styleName="Table_16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AC341D53-CE2E-4FF7-A3F2-9B65A60240E7}" styleName="Table_17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B25EF3EC-B8CB-47FC-9FC1-74E7DB4AFB6B}" styleName="Table_18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2F3FF4CE-0525-4624-8FAC-784D44D46D30}" styleName="Table_19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256BEC78-A8E7-4094-BDD6-77D62E5920F9}" styleName="Table_2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46D3D987-CFB7-44AE-A3B9-A8284FC61400}" styleName="Table_21"/>
  <a:tblStyle styleId="{CA6A360E-9913-4879-90F1-A10FCA1D8CDC}" styleName="Table_22"/>
  <a:tblStyle styleId="{EE5A8876-4E65-4AFD-8018-A1C1F11E6C88}" styleName="Table_23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9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60669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1599" cy="51423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514350" y="457200"/>
            <a:ext cx="7598700" cy="109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514350" y="1606550"/>
            <a:ext cx="7598700" cy="273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15900" indent="292100" algn="l" rtl="0"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Font typeface="Arial"/>
              <a:buChar char="•"/>
              <a:defRPr/>
            </a:lvl1pPr>
            <a:lvl2pPr marL="558800" indent="279400" algn="l" rtl="0"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Font typeface="Arial"/>
              <a:buChar char="•"/>
              <a:defRPr/>
            </a:lvl2pPr>
            <a:lvl3pPr marL="901700" indent="266700" algn="l" rtl="0"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Font typeface="Arial"/>
              <a:buChar char="•"/>
              <a:defRPr/>
            </a:lvl3pPr>
            <a:lvl4pPr marL="1155700" indent="355600" algn="l" rtl="0"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Font typeface="Arial"/>
              <a:buChar char="•"/>
              <a:defRPr/>
            </a:lvl4pPr>
            <a:lvl5pPr marL="1498600" indent="355600" algn="l" rtl="0"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Font typeface="Arial"/>
              <a:buChar char="•"/>
              <a:defRPr/>
            </a:lvl5pPr>
            <a:lvl6pPr marL="1892300" indent="304800" algn="l" rtl="0"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Font typeface="Arial"/>
              <a:buChar char="•"/>
              <a:defRPr/>
            </a:lvl6pPr>
            <a:lvl7pPr marL="2235200" indent="304800" algn="l" rtl="0"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Font typeface="Arial"/>
              <a:buChar char="•"/>
              <a:defRPr/>
            </a:lvl7pPr>
            <a:lvl8pPr marL="2578100" indent="304800" algn="l" rtl="0"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Font typeface="Arial"/>
              <a:buChar char="•"/>
              <a:defRPr/>
            </a:lvl8pPr>
            <a:lvl9pPr marL="2921000" indent="304800" algn="l" rtl="0"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442244" y="4402930"/>
            <a:ext cx="1200000" cy="28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514350" y="4402930"/>
            <a:ext cx="5870700" cy="28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699545" y="4402930"/>
            <a:ext cx="413399" cy="28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147850" y="96300"/>
            <a:ext cx="5217900" cy="61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" sz="3000" b="1" i="0" u="none" strike="noStrike" cap="none" baseline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Experimental Setup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7699545" y="4402930"/>
            <a:ext cx="413398" cy="28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300">
              <a:solidFill>
                <a:schemeClr val="dk1"/>
              </a:solidFill>
              <a:rtl val="0"/>
            </a:endParaRPr>
          </a:p>
        </p:txBody>
      </p:sp>
      <p:pic>
        <p:nvPicPr>
          <p:cNvPr id="329" name="Shape 3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74750" y="712729"/>
            <a:ext cx="6934199" cy="4325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1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Safety Analysis DFMEA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289100" y="1675825"/>
            <a:ext cx="3712499" cy="43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graphicFrame>
        <p:nvGraphicFramePr>
          <p:cNvPr id="516" name="Shape 516"/>
          <p:cNvGraphicFramePr/>
          <p:nvPr/>
        </p:nvGraphicFramePr>
        <p:xfrm>
          <a:off x="1413865" y="1167954"/>
          <a:ext cx="5832800" cy="3455025"/>
        </p:xfrm>
        <a:graphic>
          <a:graphicData uri="http://schemas.openxmlformats.org/drawingml/2006/table">
            <a:tbl>
              <a:tblPr>
                <a:noFill/>
                <a:tableStyleId>{46D3D987-CFB7-44AE-A3B9-A8284FC61400}</a:tableStyleId>
              </a:tblPr>
              <a:tblGrid>
                <a:gridCol w="1638925"/>
                <a:gridCol w="786675"/>
                <a:gridCol w="721125"/>
                <a:gridCol w="885050"/>
                <a:gridCol w="966950"/>
                <a:gridCol w="834075"/>
              </a:tblGrid>
              <a:tr h="514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Failure Mode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Label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Severity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Frequency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1" u="none" strike="noStrike" cap="none" baseline="0"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Easily Found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Rank Factor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49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Nano fluid pump wear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FM1</a:t>
                      </a:r>
                    </a:p>
                  </a:txBody>
                  <a:tcPr marL="9525" marR="9525" marT="715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4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5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2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40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</a:tr>
              <a:tr h="49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Improper Welding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FM2</a:t>
                      </a:r>
                    </a:p>
                  </a:txBody>
                  <a:tcPr marL="9525" marR="9525" marT="715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3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3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5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45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</a:tr>
              <a:tr h="49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Pump malfunction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FM3</a:t>
                      </a:r>
                    </a:p>
                  </a:txBody>
                  <a:tcPr marL="9525" marR="9525" marT="715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5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1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5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25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</a:tr>
              <a:tr h="49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Reservoir Leakage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FM4</a:t>
                      </a:r>
                    </a:p>
                  </a:txBody>
                  <a:tcPr marL="9525" marR="9525" marT="715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5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1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4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20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</a:tr>
              <a:tr h="49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Tolerance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baseline="0"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FM4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a:txBody>
                  <a:tcPr marL="9525" marR="9525" marT="715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baseline="0"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5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baseline="0"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1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1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5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</a:tr>
              <a:tr h="49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Total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a:txBody>
                  <a:tcPr marL="9525" marR="9525" marT="715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" sz="140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rPr>
                        <a:t>135</a:t>
                      </a:r>
                    </a:p>
                  </a:txBody>
                  <a:tcPr marL="9525" marR="9525" marT="7150" marB="0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517" name="Shape 517"/>
          <p:cNvSpPr txBox="1"/>
          <p:nvPr/>
        </p:nvSpPr>
        <p:spPr>
          <a:xfrm>
            <a:off x="8609903" y="55654"/>
            <a:ext cx="505579" cy="246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58/64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0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600" b="1" i="0" u="none" strike="noStrike" cap="none" baseline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Final Design (39inx21.906inx.5in)</a:t>
            </a:r>
          </a:p>
        </p:txBody>
      </p:sp>
      <p:pic>
        <p:nvPicPr>
          <p:cNvPr id="417" name="Shape 4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2550" y="734800"/>
            <a:ext cx="5422500" cy="4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8" name="Shape 418"/>
          <p:cNvSpPr txBox="1"/>
          <p:nvPr/>
        </p:nvSpPr>
        <p:spPr>
          <a:xfrm>
            <a:off x="8609903" y="55654"/>
            <a:ext cx="505579" cy="246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46/64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1817002" y="1618350"/>
            <a:ext cx="8774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Pump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6420527" y="3577100"/>
            <a:ext cx="8100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RTD</a:t>
            </a:r>
          </a:p>
        </p:txBody>
      </p:sp>
      <p:sp>
        <p:nvSpPr>
          <p:cNvPr id="421" name="Shape 421"/>
          <p:cNvSpPr txBox="1"/>
          <p:nvPr/>
        </p:nvSpPr>
        <p:spPr>
          <a:xfrm>
            <a:off x="2736725" y="2720850"/>
            <a:ext cx="11114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Reservoir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5339872" y="4335550"/>
            <a:ext cx="9377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RTD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1" i="0" u="none" strike="noStrike" cap="none" baseline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Manufacturability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457200" y="898200"/>
            <a:ext cx="3536098" cy="40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25000"/>
              <a:buFont typeface="Trebuchet MS"/>
              <a:buNone/>
            </a:pPr>
            <a:r>
              <a:rPr lang="en" sz="14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Manufacturing Process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A61C00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sng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Ordering Supplies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Pump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Copper pipes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Thermocouples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Flowmeter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Valves,etc.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A61C00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sng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Inspection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A61C00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Machining 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Lathing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Possible Milling 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Threading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Trebuchet MS"/>
              <a:buChar char="❏"/>
            </a:pPr>
            <a:r>
              <a:rPr lang="en" sz="1200" b="0" i="0" u="none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Welding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A61C00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sng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Further Inspection/Testing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A61C00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sng" strike="noStrike" cap="none" baseline="0">
                <a:solidFill>
                  <a:srgbClr val="A61C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Cleaning/ Packaging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A61C00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pic>
        <p:nvPicPr>
          <p:cNvPr id="458" name="Shape 4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28250" y="1016850"/>
            <a:ext cx="2401499" cy="180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Shape 4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2200" y="2821350"/>
            <a:ext cx="2743947" cy="1961925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Shape 460"/>
          <p:cNvSpPr txBox="1"/>
          <p:nvPr/>
        </p:nvSpPr>
        <p:spPr>
          <a:xfrm>
            <a:off x="8609903" y="55654"/>
            <a:ext cx="505579" cy="246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51/64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502325" y="1166650"/>
            <a:ext cx="8229600" cy="363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18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Assembly Process: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800">
              <a:solidFill>
                <a:srgbClr val="98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1300" b="0" i="0" u="sng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Pipelining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Char char="❏"/>
            </a:pPr>
            <a:r>
              <a:rPr lang="en" sz="13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Copper piping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Char char="❏"/>
            </a:pPr>
            <a:r>
              <a:rPr lang="en" sz="13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Elbows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Char char="❏"/>
            </a:pPr>
            <a:r>
              <a:rPr lang="en" sz="13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Heating tape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3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1300" b="0" i="0" u="sng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Concentric Pipes (Heat Exchanger)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Char char="❏"/>
            </a:pPr>
            <a:r>
              <a:rPr lang="en" sz="13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½” &amp; ¾” diameter pipes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Char char="❏"/>
            </a:pPr>
            <a:r>
              <a:rPr lang="en" sz="13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Reducers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Char char="❏"/>
            </a:pPr>
            <a:r>
              <a:rPr lang="en" sz="13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Reservoir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Char char="❏"/>
            </a:pPr>
            <a:r>
              <a:rPr lang="en" sz="13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2ft. x 3ft. nanofluid accumulator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3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1300" b="0" i="0" u="sng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Miscellaneous(extra materials needed)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Char char="❏"/>
            </a:pPr>
            <a:r>
              <a:rPr lang="en" sz="13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Thermocouples or RTDs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Char char="❏"/>
            </a:pPr>
            <a:r>
              <a:rPr lang="en" sz="13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Flowmeter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4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548850" y="341600"/>
            <a:ext cx="7257599" cy="76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Manufacturability: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8609903" y="55654"/>
            <a:ext cx="505579" cy="246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52/64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60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Manufacturability:</a:t>
            </a: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14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Design for Manufacturing: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4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sng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Material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Char char="❏"/>
            </a:pPr>
            <a:r>
              <a:rPr lang="en" sz="14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Copper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4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sng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Design form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Char char="❏"/>
            </a:pPr>
            <a:r>
              <a:rPr lang="en" sz="14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Circular piping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Char char="❏"/>
            </a:pPr>
            <a:r>
              <a:rPr lang="en" sz="1400">
                <a:solidFill>
                  <a:srgbClr val="980000"/>
                </a:solidFill>
              </a:rPr>
              <a:t>9</a:t>
            </a:r>
            <a:r>
              <a:rPr lang="en" sz="14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’x6’ rectangular frame</a:t>
            </a:r>
          </a:p>
          <a:p>
            <a: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980000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sng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Pipe connection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Char char="❏"/>
            </a:pPr>
            <a:r>
              <a:rPr lang="en" sz="14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Threading 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Char char="❏"/>
            </a:pPr>
            <a:r>
              <a:rPr lang="en" sz="1400">
                <a:solidFill>
                  <a:srgbClr val="980000"/>
                </a:solidFill>
              </a:rPr>
              <a:t>W</a:t>
            </a:r>
            <a:r>
              <a:rPr lang="en" sz="14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elded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8609903" y="55654"/>
            <a:ext cx="505579" cy="246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53/64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/>
          <p:nvPr/>
        </p:nvSpPr>
        <p:spPr>
          <a:xfrm>
            <a:off x="2349675" y="2027000"/>
            <a:ext cx="3712499" cy="43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Shape 480"/>
          <p:cNvSpPr txBox="1">
            <a:spLocks noGrp="1"/>
          </p:cNvSpPr>
          <p:nvPr>
            <p:ph type="title"/>
          </p:nvPr>
        </p:nvSpPr>
        <p:spPr>
          <a:xfrm>
            <a:off x="2386325" y="2158800"/>
            <a:ext cx="3675899" cy="57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1">
                <a:solidFill>
                  <a:srgbClr val="980000"/>
                </a:solidFill>
              </a:rPr>
              <a:t>Design Validation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title"/>
          </p:nvPr>
        </p:nvSpPr>
        <p:spPr>
          <a:xfrm>
            <a:off x="457200" y="266447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>
                <a:solidFill>
                  <a:srgbClr val="980000"/>
                </a:solidFill>
              </a:rPr>
              <a:t>Preliminary </a:t>
            </a:r>
            <a:r>
              <a:rPr lang="en" sz="3000" b="1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Test Protocols</a:t>
            </a:r>
          </a:p>
        </p:txBody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521375" y="931133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Run system for 10-15 minutes with no particles.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Check if unit is in proper position.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Check for proper functioning </a:t>
            </a:r>
          </a:p>
          <a:p>
            <a:pPr marL="6286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Pump</a:t>
            </a:r>
          </a:p>
          <a:p>
            <a:pPr marL="6286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Flowmeter</a:t>
            </a:r>
          </a:p>
          <a:p>
            <a:pPr marL="6286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Heating tape</a:t>
            </a:r>
          </a:p>
          <a:p>
            <a:pPr marL="6286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Reservoir overflow</a:t>
            </a:r>
          </a:p>
          <a:p>
            <a:pPr marL="6286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Thermocouples</a:t>
            </a:r>
          </a:p>
          <a:p>
            <a:pPr marL="6286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 leakage in the system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 startAt="4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Run system with only water for an entire day.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Trebuchet MS"/>
              <a:buAutoNum type="arabicPeriod" startAt="4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Reinspect system for damages during test run.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 startAt="4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Further inspect the entire system, for signs of failure: </a:t>
            </a:r>
          </a:p>
          <a:p>
            <a:pPr marL="6286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Pump wear</a:t>
            </a:r>
          </a:p>
          <a:p>
            <a:pPr marL="6286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Pipe leakage</a:t>
            </a:r>
          </a:p>
          <a:p>
            <a:pPr marL="6286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Measurement system failure.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400" b="1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400" b="1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87" name="Shape 487"/>
          <p:cNvSpPr txBox="1"/>
          <p:nvPr/>
        </p:nvSpPr>
        <p:spPr>
          <a:xfrm>
            <a:off x="8609903" y="55654"/>
            <a:ext cx="505579" cy="246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54/64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1" i="0" u="none" strike="noStrike" cap="none" baseline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Test Protocols</a:t>
            </a:r>
          </a:p>
        </p:txBody>
      </p:sp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15325" y="1069925"/>
            <a:ext cx="8600099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1200" b="0" i="0" u="sng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Procedures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Fill the reservoir with nanofluid.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Turn on heating tape and allow it to reach steady state.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Start pump, and allow the system to run.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Take data on the second cycle and check to see if it makes sense.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so, test with</a:t>
            </a:r>
          </a:p>
          <a:p>
            <a: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Char char="❏"/>
            </a:pPr>
            <a:r>
              <a:rPr lang="en" sz="8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Different nanoparticles sizes</a:t>
            </a:r>
          </a:p>
          <a:p>
            <a: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Char char="❏"/>
            </a:pPr>
            <a:r>
              <a:rPr lang="en" sz="8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Various temperatures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 startAt="6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Record data.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100000"/>
              <a:buFont typeface="Arial"/>
              <a:buAutoNum type="arabicPeriod" startAt="6"/>
            </a:pPr>
            <a:r>
              <a:rPr lang="en" sz="12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Item is ready to shipped out into the market and business.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1200" b="0" i="0" u="none" strike="noStrike" cap="none" baseline="0">
              <a:solidFill>
                <a:srgbClr val="98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94" name="Shape 494"/>
          <p:cNvSpPr txBox="1"/>
          <p:nvPr/>
        </p:nvSpPr>
        <p:spPr>
          <a:xfrm>
            <a:off x="8609903" y="55654"/>
            <a:ext cx="505579" cy="246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55/64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1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Safety Analysis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1289100" y="1675825"/>
            <a:ext cx="3712499" cy="43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08" name="Shape 508"/>
          <p:cNvSpPr txBox="1"/>
          <p:nvPr/>
        </p:nvSpPr>
        <p:spPr>
          <a:xfrm>
            <a:off x="586550" y="1289100"/>
            <a:ext cx="6323100" cy="286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Design and failure modes: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AutoNum type="arabicPeriod"/>
            </a:pPr>
            <a:r>
              <a:rPr lang="en" sz="1400" b="0" i="0" u="none" strike="noStrike" cap="none" baseline="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Nanofluid-pump wear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AutoNum type="arabicPeriod"/>
            </a:pPr>
            <a:r>
              <a:rPr lang="en" sz="1400" b="0" i="0" u="none" strike="noStrike" cap="none" baseline="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Improper welding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AutoNum type="arabicPeriod"/>
            </a:pPr>
            <a:r>
              <a:rPr lang="en" sz="1400" b="0" i="0" u="none" strike="noStrike" cap="none" baseline="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Pump malfunction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AutoNum type="arabicPeriod"/>
            </a:pPr>
            <a:r>
              <a:rPr lang="en" sz="1400" b="0" i="0" u="none" strike="noStrike" cap="none" baseline="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Reservoir leakage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AutoNum type="arabicPeriod"/>
            </a:pPr>
            <a:r>
              <a:rPr lang="en" sz="1400" b="0" i="0" u="none" strike="noStrike" cap="none" baseline="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Tolerance</a:t>
            </a: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ct val="100000"/>
              <a:buFont typeface="Arial"/>
              <a:buChar char="❏"/>
            </a:pPr>
            <a:r>
              <a:rPr lang="en" sz="1000" b="0" i="0" u="none" strike="noStrike" cap="none" baseline="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Pipe diameter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8609903" y="55654"/>
            <a:ext cx="505579" cy="246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57/64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316</Words>
  <Application>Microsoft Office PowerPoint</Application>
  <PresentationFormat>On-screen Show (16:9)</PresentationFormat>
  <Paragraphs>160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simple-light</vt:lpstr>
      <vt:lpstr>Experimental Setup</vt:lpstr>
      <vt:lpstr>Final Design (39inx21.906inx.5in)</vt:lpstr>
      <vt:lpstr>Manufacturability</vt:lpstr>
      <vt:lpstr>PowerPoint Presentation</vt:lpstr>
      <vt:lpstr>Manufacturability:</vt:lpstr>
      <vt:lpstr>Design Validation </vt:lpstr>
      <vt:lpstr>Preliminary Test Protocols</vt:lpstr>
      <vt:lpstr>Test Protocols</vt:lpstr>
      <vt:lpstr>Safety Analysis</vt:lpstr>
      <vt:lpstr>Safety Analysis DFMEA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Leal</dc:creator>
  <cp:lastModifiedBy>Kamalaksha Sarkar</cp:lastModifiedBy>
  <cp:revision>13</cp:revision>
  <dcterms:modified xsi:type="dcterms:W3CDTF">2015-11-05T18:56:58Z</dcterms:modified>
</cp:coreProperties>
</file>